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16"/>
  </p:notesMasterIdLst>
  <p:sldIdLst>
    <p:sldId id="271" r:id="rId3"/>
    <p:sldId id="262" r:id="rId4"/>
    <p:sldId id="273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orient="horz" pos="3725" userDrawn="1">
          <p15:clr>
            <a:srgbClr val="A4A3A4"/>
          </p15:clr>
        </p15:guide>
        <p15:guide id="7" orient="horz" pos="958" userDrawn="1">
          <p15:clr>
            <a:srgbClr val="A4A3A4"/>
          </p15:clr>
        </p15:guide>
        <p15:guide id="9" orient="horz" pos="11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71" autoAdjust="0"/>
    <p:restoredTop sz="94694"/>
  </p:normalViewPr>
  <p:slideViewPr>
    <p:cSldViewPr snapToGrid="0" snapToObjects="1" showGuides="1">
      <p:cViewPr varScale="1">
        <p:scale>
          <a:sx n="58" d="100"/>
          <a:sy n="58" d="100"/>
        </p:scale>
        <p:origin x="1194" y="60"/>
      </p:cViewPr>
      <p:guideLst>
        <p:guide orient="horz" pos="232"/>
        <p:guide pos="234"/>
        <p:guide orient="horz" pos="4088"/>
        <p:guide pos="7446"/>
        <p:guide orient="horz" pos="3725"/>
        <p:guide orient="horz" pos="958"/>
        <p:guide orient="horz" pos="11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e Mencaccini" userId="2716c2c6-e062-4205-9ea3-962d8b4b3754" providerId="ADAL" clId="{E70C6FA8-BD24-4598-9EB5-F352F40064A3}"/>
    <pc:docChg chg="undo custSel modSld">
      <pc:chgData name="Pascale Mencaccini" userId="2716c2c6-e062-4205-9ea3-962d8b4b3754" providerId="ADAL" clId="{E70C6FA8-BD24-4598-9EB5-F352F40064A3}" dt="2022-12-01T10:25:36.390" v="35" actId="20577"/>
      <pc:docMkLst>
        <pc:docMk/>
      </pc:docMkLst>
      <pc:sldChg chg="modSp mod">
        <pc:chgData name="Pascale Mencaccini" userId="2716c2c6-e062-4205-9ea3-962d8b4b3754" providerId="ADAL" clId="{E70C6FA8-BD24-4598-9EB5-F352F40064A3}" dt="2022-12-01T09:44:26.827" v="27" actId="20577"/>
        <pc:sldMkLst>
          <pc:docMk/>
          <pc:sldMk cId="1365683220" sldId="269"/>
        </pc:sldMkLst>
        <pc:spChg chg="mod">
          <ac:chgData name="Pascale Mencaccini" userId="2716c2c6-e062-4205-9ea3-962d8b4b3754" providerId="ADAL" clId="{E70C6FA8-BD24-4598-9EB5-F352F40064A3}" dt="2022-12-01T09:44:10.453" v="22" actId="20577"/>
          <ac:spMkLst>
            <pc:docMk/>
            <pc:sldMk cId="1365683220" sldId="269"/>
            <ac:spMk id="2" creationId="{1884354F-19C1-901C-9341-5F00DBE0AD98}"/>
          </ac:spMkLst>
        </pc:spChg>
        <pc:spChg chg="mod">
          <ac:chgData name="Pascale Mencaccini" userId="2716c2c6-e062-4205-9ea3-962d8b4b3754" providerId="ADAL" clId="{E70C6FA8-BD24-4598-9EB5-F352F40064A3}" dt="2022-12-01T09:44:17.250" v="25" actId="20577"/>
          <ac:spMkLst>
            <pc:docMk/>
            <pc:sldMk cId="1365683220" sldId="269"/>
            <ac:spMk id="4" creationId="{35A98848-6EE4-7EE8-EB6F-6001AA37E77C}"/>
          </ac:spMkLst>
        </pc:spChg>
        <pc:spChg chg="mod">
          <ac:chgData name="Pascale Mencaccini" userId="2716c2c6-e062-4205-9ea3-962d8b4b3754" providerId="ADAL" clId="{E70C6FA8-BD24-4598-9EB5-F352F40064A3}" dt="2022-12-01T09:44:26.827" v="27" actId="20577"/>
          <ac:spMkLst>
            <pc:docMk/>
            <pc:sldMk cId="1365683220" sldId="269"/>
            <ac:spMk id="11" creationId="{B23A4766-27FB-4F19-309A-AF4A30D63654}"/>
          </ac:spMkLst>
        </pc:spChg>
        <pc:spChg chg="mod">
          <ac:chgData name="Pascale Mencaccini" userId="2716c2c6-e062-4205-9ea3-962d8b4b3754" providerId="ADAL" clId="{E70C6FA8-BD24-4598-9EB5-F352F40064A3}" dt="2022-12-01T09:44:23.699" v="26" actId="255"/>
          <ac:spMkLst>
            <pc:docMk/>
            <pc:sldMk cId="1365683220" sldId="269"/>
            <ac:spMk id="14" creationId="{275B4F36-785A-5AC8-08E4-D87E355340A4}"/>
          </ac:spMkLst>
        </pc:spChg>
        <pc:spChg chg="mod">
          <ac:chgData name="Pascale Mencaccini" userId="2716c2c6-e062-4205-9ea3-962d8b4b3754" providerId="ADAL" clId="{E70C6FA8-BD24-4598-9EB5-F352F40064A3}" dt="2022-12-01T09:43:29.978" v="16" actId="27636"/>
          <ac:spMkLst>
            <pc:docMk/>
            <pc:sldMk cId="1365683220" sldId="269"/>
            <ac:spMk id="16" creationId="{C75D3520-1FB5-784F-35F9-6EE9BF2356BE}"/>
          </ac:spMkLst>
        </pc:spChg>
      </pc:sldChg>
      <pc:sldChg chg="modSp mod">
        <pc:chgData name="Pascale Mencaccini" userId="2716c2c6-e062-4205-9ea3-962d8b4b3754" providerId="ADAL" clId="{E70C6FA8-BD24-4598-9EB5-F352F40064A3}" dt="2022-12-01T10:25:36.390" v="35" actId="20577"/>
        <pc:sldMkLst>
          <pc:docMk/>
          <pc:sldMk cId="708788710" sldId="273"/>
        </pc:sldMkLst>
        <pc:spChg chg="mod">
          <ac:chgData name="Pascale Mencaccini" userId="2716c2c6-e062-4205-9ea3-962d8b4b3754" providerId="ADAL" clId="{E70C6FA8-BD24-4598-9EB5-F352F40064A3}" dt="2022-12-01T10:25:36.390" v="35" actId="20577"/>
          <ac:spMkLst>
            <pc:docMk/>
            <pc:sldMk cId="708788710" sldId="273"/>
            <ac:spMk id="8" creationId="{C0076B04-A356-F1C9-F773-AC75680FF2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D579E-D56D-D147-B978-28756CDFD5BC}" type="datetimeFigureOut">
              <a:rPr lang="it-CH" smtClean="0"/>
              <a:t>01.12.2022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52A19-6C2B-F54A-BABE-B1B41008C934}" type="slidenum">
              <a:rPr lang="it-CH" smtClean="0"/>
              <a:t>‹Nr.›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6945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AF891A89-4B5C-F1E9-3C1E-61B23FDBB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7774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AF891A89-4B5C-F1E9-3C1E-61B23FDBB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2178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E9439E-421F-EC0D-B81C-DAADCCEAC627}"/>
              </a:ext>
            </a:extLst>
          </p:cNvPr>
          <p:cNvSpPr txBox="1"/>
          <p:nvPr userDrawn="1"/>
        </p:nvSpPr>
        <p:spPr>
          <a:xfrm>
            <a:off x="274493" y="6035753"/>
            <a:ext cx="8399867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2700">
              <a:spcBef>
                <a:spcPts val="0"/>
              </a:spcBef>
              <a:spcAft>
                <a:spcPts val="0"/>
              </a:spcAft>
            </a:pPr>
            <a:fld id="{16F504A4-26F2-C341-BCBC-85B0D6A7384E}" type="datetimeFigureOut">
              <a:rPr lang="it-CH" sz="1400" b="0" i="0" smtClean="0">
                <a:solidFill>
                  <a:schemeClr val="bg2">
                    <a:lumMod val="75000"/>
                  </a:schemeClr>
                </a:solidFill>
                <a:latin typeface="Helvetica 47 Light Condensed" pitchFamily="2" charset="0"/>
              </a:rPr>
              <a:pPr marL="12700">
                <a:spcBef>
                  <a:spcPts val="0"/>
                </a:spcBef>
                <a:spcAft>
                  <a:spcPts val="0"/>
                </a:spcAft>
              </a:pPr>
              <a:t>01.12.2022</a:t>
            </a:fld>
            <a:endParaRPr lang="en-US" sz="1400" b="0" i="0" dirty="0">
              <a:solidFill>
                <a:schemeClr val="bg2">
                  <a:lumMod val="75000"/>
                </a:schemeClr>
              </a:solidFill>
              <a:effectLst/>
              <a:latin typeface="Helvetica 47 Light Condensed" pitchFamily="2" charset="0"/>
              <a:ea typeface="Helvetica 67 Medium Condensed" panose="02000503000000020004" pitchFamily="2" charset="0"/>
              <a:cs typeface="Helvetica 67 Medium Condensed" panose="02000503000000020004" pitchFamily="2" charset="0"/>
            </a:endParaRPr>
          </a:p>
          <a:p>
            <a:pPr marL="12700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Schweizerischer</a:t>
            </a:r>
            <a:r>
              <a:rPr lang="en-US" sz="1400" spc="45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Verband</a:t>
            </a:r>
            <a:r>
              <a:rPr lang="en-US" sz="1400" spc="5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für</a:t>
            </a:r>
            <a:r>
              <a:rPr lang="en-US" sz="1400" spc="45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Weiterbildung</a:t>
            </a:r>
            <a:r>
              <a:rPr lang="en-US" sz="1400" spc="5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spc="-2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SVEB</a:t>
            </a:r>
            <a:endParaRPr lang="it-CH" sz="1400" dirty="0">
              <a:solidFill>
                <a:schemeClr val="bg2">
                  <a:lumMod val="75000"/>
                </a:schemeClr>
              </a:solidFill>
              <a:effectLst/>
              <a:latin typeface="Helvetica 47 Light Condensed" pitchFamily="2" charset="0"/>
              <a:ea typeface="Helvetica 67 Medium Condensed" panose="02000503000000020004" pitchFamily="2" charset="0"/>
              <a:cs typeface="Helvetica 67 Medium Condensed" panose="02000503000000020004" pitchFamily="2" charset="0"/>
            </a:endParaRPr>
          </a:p>
        </p:txBody>
      </p:sp>
      <p:pic>
        <p:nvPicPr>
          <p:cNvPr id="8" name="Immagine 7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F9D1AE35-90A8-037F-649E-9871E722D5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8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F9D1AE35-90A8-037F-649E-9871E722D5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3F3EAE06-3D17-93C9-E447-C1CAC0502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85335"/>
            <a:ext cx="12192000" cy="8123775"/>
          </a:xfrm>
          <a:prstGeom prst="rect">
            <a:avLst/>
          </a:prstGeom>
        </p:spPr>
      </p:pic>
      <p:pic>
        <p:nvPicPr>
          <p:cNvPr id="9" name="Immagine 8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40F762DB-E160-A42C-8AD0-CAF8BF6143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248" y="4709534"/>
            <a:ext cx="2985201" cy="178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4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Erfolgsfaktoren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37552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1905"/>
              </a:spcBef>
              <a:spcAft>
                <a:spcPts val="0"/>
              </a:spcAft>
            </a:pP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Vorbereitung:</a:t>
            </a:r>
            <a:r>
              <a:rPr lang="de-CH" sz="2400" b="1" spc="-1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Kennen</a:t>
            </a:r>
            <a:r>
              <a:rPr lang="de-CH" sz="2400" b="1" spc="-1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Sie</a:t>
            </a:r>
            <a:r>
              <a:rPr lang="de-CH" sz="2400" b="1" spc="-1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Ihre</a:t>
            </a:r>
            <a:r>
              <a:rPr lang="de-CH" sz="2400" b="1" spc="-1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Betriebe!</a:t>
            </a:r>
            <a:endParaRPr lang="it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400" marR="621665" lvl="1" indent="-342900">
              <a:lnSpc>
                <a:spcPct val="86000"/>
              </a:lnSpc>
              <a:spcBef>
                <a:spcPts val="790"/>
              </a:spcBef>
              <a:spcAft>
                <a:spcPts val="0"/>
              </a:spcAft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353695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Kennen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Sie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das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Geschäft,</a:t>
            </a:r>
            <a:r>
              <a:rPr lang="de-CH" sz="2400" spc="-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Branche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und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Beschäftigtenstruktur.</a:t>
            </a:r>
            <a:r>
              <a:rPr lang="de-CH" sz="2400" spc="-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Und: </a:t>
            </a:r>
            <a:r>
              <a:rPr lang="en-US" sz="24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Sprechen</a:t>
            </a:r>
            <a:r>
              <a:rPr lang="en-US" sz="2400" spc="-14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Sie</a:t>
            </a:r>
            <a:r>
              <a:rPr lang="en-US" sz="2400" spc="-1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en-US" sz="2400" spc="-1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Sprache</a:t>
            </a:r>
            <a:r>
              <a:rPr lang="en-US" sz="2400" spc="-1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der</a:t>
            </a:r>
            <a:r>
              <a:rPr lang="en-US" sz="2400" spc="-1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Unternehmer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!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45"/>
              </a:spcBef>
            </a:pP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>
              <a:spcBef>
                <a:spcPts val="5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Es</a:t>
            </a:r>
            <a:r>
              <a:rPr lang="en-US" sz="2400" b="1" spc="-1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geht</a:t>
            </a:r>
            <a:r>
              <a:rPr lang="en-US" sz="2400" b="1" spc="-1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um</a:t>
            </a:r>
            <a:r>
              <a:rPr lang="en-US" sz="2400" b="1" spc="-2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den</a:t>
            </a:r>
            <a:r>
              <a:rPr lang="en-US" sz="2400" b="1" spc="-2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spc="-1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Nutzen</a:t>
            </a:r>
            <a:endParaRPr lang="it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400" marR="86995" lvl="1" indent="-342900">
              <a:lnSpc>
                <a:spcPct val="83000"/>
              </a:lnSpc>
              <a:spcBef>
                <a:spcPts val="1415"/>
              </a:spcBef>
              <a:spcAft>
                <a:spcPts val="0"/>
              </a:spcAft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353695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Welcher</a:t>
            </a:r>
            <a:r>
              <a:rPr lang="de-CH" sz="2400" spc="-10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ist</a:t>
            </a:r>
            <a:r>
              <a:rPr lang="de-CH" sz="2400" spc="-10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der</a:t>
            </a:r>
            <a:r>
              <a:rPr lang="de-CH" sz="2400" spc="-10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Nutzen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für</a:t>
            </a:r>
            <a:r>
              <a:rPr lang="de-CH" sz="2400" spc="-10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den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spezifischen</a:t>
            </a:r>
            <a:r>
              <a:rPr lang="de-CH" sz="2400" spc="-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Betrieb?</a:t>
            </a:r>
            <a:r>
              <a:rPr lang="de-CH" sz="2400" spc="-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Was</a:t>
            </a:r>
            <a:r>
              <a:rPr lang="de-CH" sz="2400" spc="-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bringt</a:t>
            </a:r>
            <a:r>
              <a:rPr lang="de-CH" sz="2400" spc="-10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eine</a:t>
            </a:r>
            <a:r>
              <a:rPr lang="de-CH" sz="2400" spc="-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Investition in Grundkompetenzen dem konkreten Betrieb?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30"/>
              </a:spcBef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/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Ein</a:t>
            </a:r>
            <a:r>
              <a:rPr lang="de-CH" sz="2400" b="1" spc="7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klares</a:t>
            </a:r>
            <a:r>
              <a:rPr lang="de-CH" sz="2400" b="1" spc="8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und</a:t>
            </a:r>
            <a:r>
              <a:rPr lang="de-CH" sz="2400" b="1" spc="7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transparentes</a:t>
            </a:r>
            <a:r>
              <a:rPr lang="de-CH" sz="2400" b="1" spc="8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Angebot</a:t>
            </a:r>
            <a:r>
              <a:rPr lang="de-CH" sz="2400" b="1" spc="8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spc="-1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machen</a:t>
            </a:r>
            <a:endParaRPr lang="it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400" marR="1915795" lvl="1" indent="-342900">
              <a:lnSpc>
                <a:spcPct val="86000"/>
              </a:lnSpc>
              <a:spcBef>
                <a:spcPts val="1390"/>
              </a:spcBef>
              <a:spcAft>
                <a:spcPts val="0"/>
              </a:spcAft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353695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Wie</a:t>
            </a:r>
            <a:r>
              <a:rPr lang="de-CH" sz="2400" spc="-14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funktioniert</a:t>
            </a:r>
            <a:r>
              <a:rPr lang="de-CH" sz="2400" spc="-13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der</a:t>
            </a:r>
            <a:r>
              <a:rPr lang="de-CH" sz="2400" spc="-13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GO</a:t>
            </a:r>
            <a:r>
              <a:rPr lang="de-CH" sz="2400" spc="-14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Prozess?</a:t>
            </a:r>
            <a:r>
              <a:rPr lang="de-CH" sz="2400" spc="-14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Wer</a:t>
            </a:r>
            <a:r>
              <a:rPr lang="de-CH" sz="2400" spc="-13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ist</a:t>
            </a:r>
            <a:r>
              <a:rPr lang="de-CH" sz="2400" spc="-13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beteiligt?</a:t>
            </a:r>
            <a:r>
              <a:rPr lang="de-CH" sz="2400" spc="-14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Wie</a:t>
            </a:r>
            <a:r>
              <a:rPr lang="de-CH" sz="2400" spc="-14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wird</a:t>
            </a:r>
            <a:r>
              <a:rPr lang="de-CH" sz="2400" spc="-14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die </a:t>
            </a:r>
            <a:r>
              <a:rPr lang="de-CH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Bildungsmassnahme</a:t>
            </a:r>
            <a:r>
              <a:rPr lang="de-CH" sz="2400" spc="-13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aussehen?</a:t>
            </a:r>
            <a:r>
              <a:rPr lang="de-CH" sz="2400" spc="-13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Was</a:t>
            </a:r>
            <a:r>
              <a:rPr lang="en-US" sz="2400" spc="-13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spc="-10" dirty="0" err="1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kostet</a:t>
            </a:r>
            <a:r>
              <a:rPr lang="en-US" sz="2400" spc="-13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es</a:t>
            </a:r>
            <a:r>
              <a:rPr lang="en-US" sz="2400" spc="-13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den</a:t>
            </a:r>
            <a:r>
              <a:rPr lang="en-US" sz="2400" spc="-13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spc="-10" dirty="0" err="1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Betrieb</a:t>
            </a:r>
            <a:r>
              <a:rPr lang="en-US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?</a:t>
            </a: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9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...</a:t>
            </a:r>
            <a:r>
              <a:rPr lang="en-US" sz="4800" b="1" kern="0" spc="-14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und</a:t>
            </a:r>
            <a:r>
              <a:rPr lang="en-US" sz="4800" b="1" kern="0" spc="-13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noch</a:t>
            </a:r>
            <a:r>
              <a:rPr lang="en-US" sz="4800" b="1" kern="0" spc="-14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etwas</a:t>
            </a:r>
            <a:r>
              <a:rPr lang="en-US" sz="4800" b="1" kern="0" spc="-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!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55840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3230"/>
              </a:spcBef>
              <a:spcAft>
                <a:spcPts val="0"/>
              </a:spcAft>
            </a:pP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Verlässlichkeit:</a:t>
            </a:r>
            <a:r>
              <a:rPr lang="de-CH" sz="2400" b="1" spc="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Nur</a:t>
            </a:r>
            <a:r>
              <a:rPr lang="de-CH" sz="2400" spc="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versprechen</a:t>
            </a:r>
            <a:r>
              <a:rPr lang="de-CH" sz="24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was</a:t>
            </a:r>
            <a:r>
              <a:rPr lang="de-CH" sz="2400" spc="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man</a:t>
            </a:r>
            <a:r>
              <a:rPr lang="de-CH" sz="24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auch</a:t>
            </a:r>
            <a:r>
              <a:rPr lang="de-CH" sz="2400" spc="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halten</a:t>
            </a:r>
            <a:r>
              <a:rPr lang="de-CH" sz="24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kann!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20"/>
              </a:spcBef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>
              <a:spcBef>
                <a:spcPts val="5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Schnell</a:t>
            </a:r>
            <a:r>
              <a:rPr lang="en-US" sz="2400" b="1" spc="17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agieren</a:t>
            </a:r>
            <a:r>
              <a:rPr lang="en-US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:</a:t>
            </a:r>
            <a:r>
              <a:rPr lang="en-US" sz="2400" b="1" spc="18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Never</a:t>
            </a:r>
            <a:r>
              <a:rPr lang="en-US" sz="2400" spc="1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let</a:t>
            </a:r>
            <a:r>
              <a:rPr lang="en-US" sz="2400" spc="1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your</a:t>
            </a:r>
            <a:r>
              <a:rPr lang="en-US" sz="2400" spc="1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customer</a:t>
            </a:r>
            <a:r>
              <a:rPr lang="en-US" sz="2400" spc="1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wait!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35"/>
              </a:spcBef>
            </a:pP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/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Flexibilität</a:t>
            </a:r>
            <a:r>
              <a:rPr lang="de-CH" sz="2400" b="1" spc="37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und</a:t>
            </a:r>
            <a:r>
              <a:rPr lang="de-CH" sz="2400" b="1" spc="38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b="1" spc="-1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Kreativität</a:t>
            </a:r>
            <a:endParaRPr lang="it-CH" sz="2400" b="1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algn="l">
              <a:spcBef>
                <a:spcPts val="5"/>
              </a:spcBef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>
              <a:lnSpc>
                <a:spcPct val="110000"/>
              </a:lnSpc>
            </a:pPr>
            <a:r>
              <a:rPr lang="de-CH" sz="24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Leidenschaft: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Seien Sie selbst überzeugt, dass die Förderung der</a:t>
            </a:r>
            <a:r>
              <a:rPr lang="de-CH" sz="2400" spc="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Grundkompetenzen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für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den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einen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grossen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Nutzen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bringt.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49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6823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915"/>
              </a:spcBef>
            </a:pPr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Türöffner:</a:t>
            </a:r>
            <a:r>
              <a:rPr lang="de-CH" sz="4800" b="1" kern="0" spc="16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Aufgaben</a:t>
            </a:r>
            <a:r>
              <a:rPr lang="de-CH" sz="4800" b="1" kern="0" spc="16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und</a:t>
            </a:r>
            <a:r>
              <a:rPr lang="de-CH" sz="4800" b="1" kern="0" spc="17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spc="-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Kompetenzen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2" name="Mostrina 1">
            <a:extLst>
              <a:ext uri="{FF2B5EF4-FFF2-40B4-BE49-F238E27FC236}">
                <a16:creationId xmlns:a16="http://schemas.microsoft.com/office/drawing/2014/main" id="{1884354F-19C1-901C-9341-5F00DBE0AD98}"/>
              </a:ext>
            </a:extLst>
          </p:cNvPr>
          <p:cNvSpPr/>
          <p:nvPr/>
        </p:nvSpPr>
        <p:spPr>
          <a:xfrm>
            <a:off x="467026" y="1253406"/>
            <a:ext cx="323929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Fähigkeiten</a:t>
            </a: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des</a:t>
            </a: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Türöffners</a:t>
            </a:r>
            <a:endParaRPr lang="it-CH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3" name="Mostrina 2">
            <a:extLst>
              <a:ext uri="{FF2B5EF4-FFF2-40B4-BE49-F238E27FC236}">
                <a16:creationId xmlns:a16="http://schemas.microsoft.com/office/drawing/2014/main" id="{C8C1B6A9-4E9D-3361-3E43-46FBB1BFFA4D}"/>
              </a:ext>
            </a:extLst>
          </p:cNvPr>
          <p:cNvSpPr/>
          <p:nvPr/>
        </p:nvSpPr>
        <p:spPr>
          <a:xfrm>
            <a:off x="3436377" y="1289578"/>
            <a:ext cx="2974675" cy="936625"/>
          </a:xfrm>
          <a:prstGeom prst="chevron">
            <a:avLst/>
          </a:prstGeom>
          <a:solidFill>
            <a:srgbClr val="0088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Kenntnis GO Modell</a:t>
            </a:r>
          </a:p>
        </p:txBody>
      </p:sp>
      <p:sp>
        <p:nvSpPr>
          <p:cNvPr id="4" name="Mostrina 3">
            <a:extLst>
              <a:ext uri="{FF2B5EF4-FFF2-40B4-BE49-F238E27FC236}">
                <a16:creationId xmlns:a16="http://schemas.microsoft.com/office/drawing/2014/main" id="{35A98848-6EE4-7EE8-EB6F-6001AA37E77C}"/>
              </a:ext>
            </a:extLst>
          </p:cNvPr>
          <p:cNvSpPr/>
          <p:nvPr/>
        </p:nvSpPr>
        <p:spPr>
          <a:xfrm>
            <a:off x="6141113" y="1289578"/>
            <a:ext cx="2974675" cy="936625"/>
          </a:xfrm>
          <a:prstGeom prst="chevron">
            <a:avLst/>
          </a:prstGeom>
          <a:solidFill>
            <a:srgbClr val="0088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Haltung</a:t>
            </a: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des</a:t>
            </a: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Türöffners</a:t>
            </a:r>
            <a:endParaRPr lang="it-CH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5" name="Mostrina 4">
            <a:extLst>
              <a:ext uri="{FF2B5EF4-FFF2-40B4-BE49-F238E27FC236}">
                <a16:creationId xmlns:a16="http://schemas.microsoft.com/office/drawing/2014/main" id="{8230C665-F754-E314-9400-C86FB743C769}"/>
              </a:ext>
            </a:extLst>
          </p:cNvPr>
          <p:cNvSpPr/>
          <p:nvPr/>
        </p:nvSpPr>
        <p:spPr>
          <a:xfrm>
            <a:off x="8845849" y="1289578"/>
            <a:ext cx="2974675" cy="936625"/>
          </a:xfrm>
          <a:prstGeom prst="chevron">
            <a:avLst/>
          </a:prstGeom>
          <a:solidFill>
            <a:srgbClr val="0088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Sensibilität für Zielgruppe</a:t>
            </a:r>
          </a:p>
        </p:txBody>
      </p:sp>
      <p:sp>
        <p:nvSpPr>
          <p:cNvPr id="6" name="Mostrina 5">
            <a:extLst>
              <a:ext uri="{FF2B5EF4-FFF2-40B4-BE49-F238E27FC236}">
                <a16:creationId xmlns:a16="http://schemas.microsoft.com/office/drawing/2014/main" id="{6424CE2B-651C-8C31-B4A6-D820A7910891}"/>
              </a:ext>
            </a:extLst>
          </p:cNvPr>
          <p:cNvSpPr/>
          <p:nvPr/>
        </p:nvSpPr>
        <p:spPr>
          <a:xfrm>
            <a:off x="467026" y="2406970"/>
            <a:ext cx="323929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Vorbereitung</a:t>
            </a:r>
          </a:p>
        </p:txBody>
      </p:sp>
      <p:sp>
        <p:nvSpPr>
          <p:cNvPr id="7" name="Mostrina 6">
            <a:extLst>
              <a:ext uri="{FF2B5EF4-FFF2-40B4-BE49-F238E27FC236}">
                <a16:creationId xmlns:a16="http://schemas.microsoft.com/office/drawing/2014/main" id="{C4A2FCBB-8699-1227-9501-05055E26644A}"/>
              </a:ext>
            </a:extLst>
          </p:cNvPr>
          <p:cNvSpPr/>
          <p:nvPr/>
        </p:nvSpPr>
        <p:spPr>
          <a:xfrm>
            <a:off x="3428365" y="2431101"/>
            <a:ext cx="2974675" cy="936625"/>
          </a:xfrm>
          <a:prstGeom prst="chevron">
            <a:avLst/>
          </a:prstGeom>
          <a:solidFill>
            <a:srgbClr val="0088C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Branchen und Betriebe</a:t>
            </a:r>
          </a:p>
        </p:txBody>
      </p:sp>
      <p:sp>
        <p:nvSpPr>
          <p:cNvPr id="8" name="Mostrina 7">
            <a:extLst>
              <a:ext uri="{FF2B5EF4-FFF2-40B4-BE49-F238E27FC236}">
                <a16:creationId xmlns:a16="http://schemas.microsoft.com/office/drawing/2014/main" id="{CCA33955-09DF-25FA-59D1-375ED499A687}"/>
              </a:ext>
            </a:extLst>
          </p:cNvPr>
          <p:cNvSpPr/>
          <p:nvPr/>
        </p:nvSpPr>
        <p:spPr>
          <a:xfrm>
            <a:off x="6125089" y="2431101"/>
            <a:ext cx="2974675" cy="936625"/>
          </a:xfrm>
          <a:prstGeom prst="chevron">
            <a:avLst/>
          </a:prstGeom>
          <a:solidFill>
            <a:srgbClr val="0088C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Kontext-informationen</a:t>
            </a:r>
          </a:p>
        </p:txBody>
      </p:sp>
      <p:sp>
        <p:nvSpPr>
          <p:cNvPr id="9" name="Mostrina 8">
            <a:extLst>
              <a:ext uri="{FF2B5EF4-FFF2-40B4-BE49-F238E27FC236}">
                <a16:creationId xmlns:a16="http://schemas.microsoft.com/office/drawing/2014/main" id="{CDAC2E94-1D95-8B32-D680-8BC91082447D}"/>
              </a:ext>
            </a:extLst>
          </p:cNvPr>
          <p:cNvSpPr/>
          <p:nvPr/>
        </p:nvSpPr>
        <p:spPr>
          <a:xfrm>
            <a:off x="8821813" y="2431101"/>
            <a:ext cx="2974675" cy="936625"/>
          </a:xfrm>
          <a:prstGeom prst="chevron">
            <a:avLst/>
          </a:prstGeom>
          <a:solidFill>
            <a:srgbClr val="0088C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17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Vorbereitung Kontaktaufnahme</a:t>
            </a:r>
          </a:p>
        </p:txBody>
      </p:sp>
      <p:sp>
        <p:nvSpPr>
          <p:cNvPr id="10" name="Mostrina 9">
            <a:extLst>
              <a:ext uri="{FF2B5EF4-FFF2-40B4-BE49-F238E27FC236}">
                <a16:creationId xmlns:a16="http://schemas.microsoft.com/office/drawing/2014/main" id="{DD76B5FC-A7C7-D4E7-677E-B750C208B2B0}"/>
              </a:ext>
            </a:extLst>
          </p:cNvPr>
          <p:cNvSpPr/>
          <p:nvPr/>
        </p:nvSpPr>
        <p:spPr>
          <a:xfrm>
            <a:off x="467026" y="3522058"/>
            <a:ext cx="323929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Erstgespräch</a:t>
            </a: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im Unternehmen</a:t>
            </a:r>
          </a:p>
        </p:txBody>
      </p:sp>
      <p:sp>
        <p:nvSpPr>
          <p:cNvPr id="11" name="Mostrina 10">
            <a:extLst>
              <a:ext uri="{FF2B5EF4-FFF2-40B4-BE49-F238E27FC236}">
                <a16:creationId xmlns:a16="http://schemas.microsoft.com/office/drawing/2014/main" id="{B23A4766-27FB-4F19-309A-AF4A30D63654}"/>
              </a:ext>
            </a:extLst>
          </p:cNvPr>
          <p:cNvSpPr/>
          <p:nvPr/>
        </p:nvSpPr>
        <p:spPr>
          <a:xfrm>
            <a:off x="3432371" y="3557746"/>
            <a:ext cx="2974675" cy="936625"/>
          </a:xfrm>
          <a:prstGeom prst="chevron">
            <a:avLst/>
          </a:prstGeom>
          <a:solidFill>
            <a:srgbClr val="0088C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Ansprech</a:t>
            </a:r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-partner finden</a:t>
            </a:r>
          </a:p>
        </p:txBody>
      </p:sp>
      <p:sp>
        <p:nvSpPr>
          <p:cNvPr id="13" name="Mostrina 12">
            <a:extLst>
              <a:ext uri="{FF2B5EF4-FFF2-40B4-BE49-F238E27FC236}">
                <a16:creationId xmlns:a16="http://schemas.microsoft.com/office/drawing/2014/main" id="{900BCF15-3993-28FB-CA41-A7574F9B5C29}"/>
              </a:ext>
            </a:extLst>
          </p:cNvPr>
          <p:cNvSpPr/>
          <p:nvPr/>
        </p:nvSpPr>
        <p:spPr>
          <a:xfrm>
            <a:off x="6133101" y="3557746"/>
            <a:ext cx="2974675" cy="936625"/>
          </a:xfrm>
          <a:prstGeom prst="chevron">
            <a:avLst/>
          </a:prstGeom>
          <a:solidFill>
            <a:srgbClr val="0088C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Entscheidendes </a:t>
            </a:r>
            <a:b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1. Telefonat</a:t>
            </a:r>
          </a:p>
        </p:txBody>
      </p:sp>
      <p:sp>
        <p:nvSpPr>
          <p:cNvPr id="14" name="Mostrina 13">
            <a:extLst>
              <a:ext uri="{FF2B5EF4-FFF2-40B4-BE49-F238E27FC236}">
                <a16:creationId xmlns:a16="http://schemas.microsoft.com/office/drawing/2014/main" id="{275B4F36-785A-5AC8-08E4-D87E355340A4}"/>
              </a:ext>
            </a:extLst>
          </p:cNvPr>
          <p:cNvSpPr/>
          <p:nvPr/>
        </p:nvSpPr>
        <p:spPr>
          <a:xfrm>
            <a:off x="8833831" y="3557746"/>
            <a:ext cx="2974675" cy="936625"/>
          </a:xfrm>
          <a:prstGeom prst="chevron">
            <a:avLst/>
          </a:prstGeom>
          <a:solidFill>
            <a:srgbClr val="0088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165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Argumentarium über betrieblichen</a:t>
            </a:r>
          </a:p>
          <a:p>
            <a:pPr algn="ctr"/>
            <a:r>
              <a:rPr lang="it-CH" sz="165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Nutzen</a:t>
            </a:r>
          </a:p>
        </p:txBody>
      </p:sp>
      <p:sp>
        <p:nvSpPr>
          <p:cNvPr id="15" name="Mostrina 14">
            <a:extLst>
              <a:ext uri="{FF2B5EF4-FFF2-40B4-BE49-F238E27FC236}">
                <a16:creationId xmlns:a16="http://schemas.microsoft.com/office/drawing/2014/main" id="{421845C4-47AC-8B1A-D12D-4C930C9E6615}"/>
              </a:ext>
            </a:extLst>
          </p:cNvPr>
          <p:cNvSpPr/>
          <p:nvPr/>
        </p:nvSpPr>
        <p:spPr>
          <a:xfrm>
            <a:off x="467026" y="4684391"/>
            <a:ext cx="3236400" cy="1008000"/>
          </a:xfrm>
          <a:prstGeom prst="chevron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Abschluss und Nachbereitung</a:t>
            </a:r>
          </a:p>
        </p:txBody>
      </p:sp>
      <p:sp>
        <p:nvSpPr>
          <p:cNvPr id="17" name="Mostrina 16">
            <a:extLst>
              <a:ext uri="{FF2B5EF4-FFF2-40B4-BE49-F238E27FC236}">
                <a16:creationId xmlns:a16="http://schemas.microsoft.com/office/drawing/2014/main" id="{B32C9CE5-0E2A-CF12-9446-A966C7BD536F}"/>
              </a:ext>
            </a:extLst>
          </p:cNvPr>
          <p:cNvSpPr/>
          <p:nvPr/>
        </p:nvSpPr>
        <p:spPr>
          <a:xfrm>
            <a:off x="3428365" y="4713870"/>
            <a:ext cx="2974675" cy="936625"/>
          </a:xfrm>
          <a:prstGeom prst="chevron">
            <a:avLst/>
          </a:prstGeom>
          <a:solidFill>
            <a:srgbClr val="0088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Verankern im Betrieb und Verbindlichkeit </a:t>
            </a:r>
          </a:p>
        </p:txBody>
      </p:sp>
      <p:sp>
        <p:nvSpPr>
          <p:cNvPr id="19" name="Mostrina 18">
            <a:extLst>
              <a:ext uri="{FF2B5EF4-FFF2-40B4-BE49-F238E27FC236}">
                <a16:creationId xmlns:a16="http://schemas.microsoft.com/office/drawing/2014/main" id="{76A7E600-18E7-F8B3-4D71-16452E60FDB4}"/>
              </a:ext>
            </a:extLst>
          </p:cNvPr>
          <p:cNvSpPr/>
          <p:nvPr/>
        </p:nvSpPr>
        <p:spPr>
          <a:xfrm>
            <a:off x="6125089" y="4713870"/>
            <a:ext cx="2974675" cy="936625"/>
          </a:xfrm>
          <a:prstGeom prst="chevron">
            <a:avLst/>
          </a:prstGeom>
          <a:solidFill>
            <a:srgbClr val="0088C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sz="2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(Vorbereitung Vertrag)</a:t>
            </a:r>
          </a:p>
        </p:txBody>
      </p:sp>
      <p:sp>
        <p:nvSpPr>
          <p:cNvPr id="20" name="Mostrina 19">
            <a:extLst>
              <a:ext uri="{FF2B5EF4-FFF2-40B4-BE49-F238E27FC236}">
                <a16:creationId xmlns:a16="http://schemas.microsoft.com/office/drawing/2014/main" id="{D67E453F-0D18-9C87-B1EF-1C339DCE323C}"/>
              </a:ext>
            </a:extLst>
          </p:cNvPr>
          <p:cNvSpPr/>
          <p:nvPr/>
        </p:nvSpPr>
        <p:spPr>
          <a:xfrm>
            <a:off x="8821812" y="4713870"/>
            <a:ext cx="2974675" cy="936625"/>
          </a:xfrm>
          <a:prstGeom prst="chevron">
            <a:avLst/>
          </a:prstGeom>
          <a:solidFill>
            <a:srgbClr val="0088C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CH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Schnittstelle zum Prozessbegleiter</a:t>
            </a:r>
          </a:p>
        </p:txBody>
      </p:sp>
    </p:spTree>
    <p:extLst>
      <p:ext uri="{BB962C8B-B14F-4D97-AF65-F5344CB8AC3E}">
        <p14:creationId xmlns:p14="http://schemas.microsoft.com/office/powerpoint/2010/main" val="1365683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0066A34C-9864-0D73-E3C9-46D4B64B0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it-CH" sz="4800" b="1" kern="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Kontakt</a:t>
            </a:r>
            <a:endParaRPr lang="it-CH" sz="4800" b="1" kern="0" dirty="0">
              <a:solidFill>
                <a:srgbClr val="0088C1"/>
              </a:solidFill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70000" y="1375529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8400" algn="l">
              <a:spcBef>
                <a:spcPts val="785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Cäcilia</a:t>
            </a:r>
            <a:r>
              <a:rPr lang="de-CH" sz="2400" spc="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Märki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8400" marR="4356100" algn="l">
              <a:lnSpc>
                <a:spcPct val="105000"/>
              </a:lnSpc>
              <a:spcBef>
                <a:spcPts val="100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Schweizerischer Verband für Weiterbildung SVEB </a:t>
            </a:r>
            <a:r>
              <a:rPr lang="de-CH" sz="24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Hardstrasse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235 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8400" algn="l">
              <a:spcBef>
                <a:spcPts val="95"/>
              </a:spcBef>
              <a:spcAft>
                <a:spcPts val="0"/>
              </a:spcAf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8005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Zürich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35"/>
              </a:spcBef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8400" algn="l"/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044</a:t>
            </a:r>
            <a:r>
              <a:rPr lang="de-CH" sz="2400" spc="-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319</a:t>
            </a:r>
            <a:r>
              <a:rPr lang="de-CH" sz="2400" spc="-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71</a:t>
            </a:r>
            <a:r>
              <a:rPr lang="de-CH" sz="2400" spc="-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58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8400" marR="5626100" algn="l">
              <a:lnSpc>
                <a:spcPct val="105000"/>
              </a:lnSpc>
              <a:spcBef>
                <a:spcPts val="195"/>
              </a:spcBef>
              <a:spcAft>
                <a:spcPts val="0"/>
              </a:spcAft>
            </a:pPr>
            <a:r>
              <a:rPr lang="de-CH" sz="2400" strike="noStrike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Caecilia.maerki@alice.ch</a:t>
            </a:r>
            <a:r>
              <a:rPr lang="en-US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</a:p>
          <a:p>
            <a:pPr marL="158400" marR="5626100" algn="l">
              <a:lnSpc>
                <a:spcPct val="105000"/>
              </a:lnSpc>
              <a:spcBef>
                <a:spcPts val="195"/>
              </a:spcBef>
              <a:spcAft>
                <a:spcPts val="0"/>
              </a:spcAft>
            </a:pPr>
            <a:r>
              <a:rPr lang="de-CH" sz="2400" strike="noStrike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www.alice.ch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5" name="docshape59">
            <a:extLst>
              <a:ext uri="{FF2B5EF4-FFF2-40B4-BE49-F238E27FC236}">
                <a16:creationId xmlns:a16="http://schemas.microsoft.com/office/drawing/2014/main" id="{7246B0E5-7F37-D68E-D332-2770E005113A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30" y="5068858"/>
            <a:ext cx="384048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725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dirty="0">
                <a:solidFill>
                  <a:srgbClr val="0088C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Akquise von Betrieben </a:t>
            </a:r>
            <a:br>
              <a:rPr lang="de-CH" sz="4800" b="1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de-CH" sz="4800" b="1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für praxisorientierte Kurse</a:t>
            </a:r>
            <a:endParaRPr lang="it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10CE5A7-F0A5-45E4-B345-F36696F3B283}"/>
              </a:ext>
            </a:extLst>
          </p:cNvPr>
          <p:cNvSpPr txBox="1"/>
          <p:nvPr/>
        </p:nvSpPr>
        <p:spPr>
          <a:xfrm>
            <a:off x="269559" y="5829868"/>
            <a:ext cx="8399867" cy="73866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it-CH" sz="1400" dirty="0">
                <a:solidFill>
                  <a:srgbClr val="0088C1"/>
                </a:solidFill>
                <a:latin typeface="Helvetica 47 Light Condensed" pitchFamily="2" charset="0"/>
              </a:rPr>
              <a:t>Workshop 1</a:t>
            </a:r>
            <a:r>
              <a:rPr lang="it-CH" sz="1400" dirty="0">
                <a:latin typeface="Helvetica 47 Light Condensed" pitchFamily="2" charset="0"/>
              </a:rPr>
              <a:t>: Von der Akquise zur Gesuchstellung Zürich,</a:t>
            </a:r>
          </a:p>
          <a:p>
            <a:r>
              <a:rPr lang="it-CH" sz="1400" dirty="0">
                <a:latin typeface="Helvetica 47 Light Condensed" pitchFamily="2" charset="0"/>
              </a:rPr>
              <a:t>September 2022</a:t>
            </a:r>
          </a:p>
          <a:p>
            <a:r>
              <a:rPr lang="it-CH" sz="1400" dirty="0">
                <a:latin typeface="Helvetica 47 Light Condensed" pitchFamily="2" charset="0"/>
              </a:rPr>
              <a:t>Cäcilia Märki, Leiterin Bereich Grundkompetenzen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1"/>
            <a:ext cx="11550966" cy="5738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CH" sz="2400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Erfolgsfaktoren und Stolpersteine</a:t>
            </a:r>
            <a:endParaRPr lang="it-CH" sz="24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7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82A3C0-6F3A-9017-ADF3-1D0A9E274920}"/>
              </a:ext>
            </a:extLst>
          </p:cNvPr>
          <p:cNvSpPr txBox="1">
            <a:spLocks/>
          </p:cNvSpPr>
          <p:nvPr/>
        </p:nvSpPr>
        <p:spPr>
          <a:xfrm>
            <a:off x="26823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Inhalt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C0076B04-A356-F1C9-F773-AC75680FF21E}"/>
              </a:ext>
            </a:extLst>
          </p:cNvPr>
          <p:cNvSpPr txBox="1">
            <a:spLocks/>
          </p:cNvSpPr>
          <p:nvPr/>
        </p:nvSpPr>
        <p:spPr>
          <a:xfrm>
            <a:off x="268230" y="1455646"/>
            <a:ext cx="11552294" cy="41168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Herausforderungen bei der Kontaktaufnahme mit Betrieben</a:t>
            </a:r>
          </a:p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Voraussetzungen für erfolgreiche Akquise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350838" algn="l"/>
                <a:tab pos="493713" algn="l"/>
              </a:tabLst>
            </a:pP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  <a:r>
              <a:rPr lang="it-CH" sz="2400" spc="0" dirty="0">
                <a:solidFill>
                  <a:srgbClr val="0088C1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1. </a:t>
            </a: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Was verkaufen Sie?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350838" algn="l"/>
                <a:tab pos="493713" algn="l"/>
              </a:tabLst>
            </a:pPr>
            <a:r>
              <a:rPr lang="it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  <a:r>
              <a:rPr lang="it-CH" sz="2400" dirty="0">
                <a:solidFill>
                  <a:srgbClr val="0088C1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2. </a:t>
            </a:r>
            <a:r>
              <a:rPr lang="it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Vorgehen beim Verkauf</a:t>
            </a:r>
          </a:p>
          <a:p>
            <a:pPr algn="l">
              <a:spcBef>
                <a:spcPts val="800"/>
              </a:spcBef>
              <a:buClr>
                <a:srgbClr val="0088C1"/>
              </a:buClr>
              <a:buSzPct val="80000"/>
              <a:tabLst>
                <a:tab pos="350838" algn="l"/>
                <a:tab pos="493713" algn="l"/>
              </a:tabLst>
            </a:pP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  <a:r>
              <a:rPr lang="it-CH" sz="2400" spc="0" dirty="0">
                <a:solidFill>
                  <a:srgbClr val="0088C1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3. </a:t>
            </a: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Was brauchen Sie um erfolgreich zu sein?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Arial" panose="020B0604020202020204" pitchFamily="34" charset="0"/>
              <a:buChar char="•"/>
              <a:tabLst>
                <a:tab pos="494030" algn="l"/>
                <a:tab pos="495300" algn="l"/>
              </a:tabLst>
            </a:pP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Erfolgsfaktoren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Arial" panose="020B0604020202020204" pitchFamily="34" charset="0"/>
              <a:buChar char="•"/>
              <a:tabLst>
                <a:tab pos="494030" algn="l"/>
                <a:tab pos="495300" algn="l"/>
              </a:tabLst>
            </a:pPr>
            <a:r>
              <a:rPr lang="it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… und noch etwas!</a:t>
            </a:r>
            <a:endParaRPr lang="it-CH" sz="2400" spc="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Arial" panose="020B0604020202020204" pitchFamily="34" charset="0"/>
              <a:buChar char="•"/>
              <a:tabLst>
                <a:tab pos="494030" algn="l"/>
                <a:tab pos="495300" algn="l"/>
              </a:tabLst>
            </a:pPr>
            <a:r>
              <a:rPr lang="it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Türöffner: Aufgaben und </a:t>
            </a:r>
            <a:r>
              <a:rPr lang="it-CH" sz="2400" spc="0" dirty="0" err="1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Kompetenzen</a:t>
            </a:r>
            <a:endParaRPr lang="it-CH" sz="2400" spc="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Arial" panose="020B0604020202020204" pitchFamily="34" charset="0"/>
              <a:buChar char="•"/>
              <a:tabLst>
                <a:tab pos="494030" algn="l"/>
                <a:tab pos="495300" algn="l"/>
              </a:tabLst>
            </a:pPr>
            <a:r>
              <a:rPr lang="it-CH" sz="240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Kontakt</a:t>
            </a:r>
            <a:endParaRPr lang="it-CH" sz="2400" spc="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914400" lvl="1" indent="-457200">
              <a:spcBef>
                <a:spcPts val="800"/>
              </a:spcBef>
              <a:buClr>
                <a:srgbClr val="0088C1"/>
              </a:buClr>
              <a:buSzPct val="80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r>
              <a:rPr lang="it-CH" sz="1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0878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34C125-88D1-2EE0-9DC4-C55D942F052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70000" y="488029"/>
            <a:ext cx="11449050" cy="115252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l">
              <a:spcBef>
                <a:spcPts val="1520"/>
              </a:spcBef>
              <a:spcAft>
                <a:spcPts val="0"/>
              </a:spcAft>
              <a:buSzPts val="2000"/>
              <a:tabLst>
                <a:tab pos="494030" algn="l"/>
                <a:tab pos="495300" algn="l"/>
              </a:tabLst>
            </a:pP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Herausforderungen bei der Kontaktaufnahme</a:t>
            </a:r>
            <a:r>
              <a:rPr lang="de-CH" sz="4800" b="1" kern="0" spc="-5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mit</a:t>
            </a:r>
            <a:r>
              <a:rPr lang="de-CH" sz="4800" b="1" kern="0" spc="-5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Betrieben</a:t>
            </a:r>
            <a:endParaRPr lang="it-CH" sz="4800" dirty="0"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A6A6469-20A6-394B-6B0D-7F334E739448}"/>
              </a:ext>
            </a:extLst>
          </p:cNvPr>
          <p:cNvSpPr txBox="1">
            <a:spLocks/>
          </p:cNvSpPr>
          <p:nvPr/>
        </p:nvSpPr>
        <p:spPr>
          <a:xfrm>
            <a:off x="270000" y="2163722"/>
            <a:ext cx="11546031" cy="32709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Betriebe</a:t>
            </a:r>
            <a:r>
              <a:rPr lang="de-CH" sz="2400" spc="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haben</a:t>
            </a:r>
            <a:r>
              <a:rPr lang="de-CH" sz="2400" spc="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keine</a:t>
            </a:r>
            <a:r>
              <a:rPr lang="de-CH" sz="2400" spc="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Probleme</a:t>
            </a:r>
            <a:r>
              <a:rPr lang="de-CH" sz="2400" spc="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mit</a:t>
            </a:r>
            <a:r>
              <a:rPr lang="de-CH" sz="2400" spc="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Grundkompetenzen: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Es</a:t>
            </a:r>
            <a:r>
              <a:rPr lang="de-CH" sz="24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ist</a:t>
            </a:r>
            <a:r>
              <a:rPr lang="de-CH" sz="2400" spc="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Ihre</a:t>
            </a:r>
            <a:r>
              <a:rPr lang="it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Aufgaben</a:t>
            </a:r>
            <a:r>
              <a:rPr lang="de-CH" sz="24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das</a:t>
            </a:r>
            <a:r>
              <a:rPr lang="de-CH" sz="2400" spc="5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Thema</a:t>
            </a:r>
            <a:r>
              <a:rPr lang="de-CH" sz="2400" spc="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sichtbar</a:t>
            </a:r>
            <a:r>
              <a:rPr lang="de-CH" sz="2400" spc="5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zu</a:t>
            </a:r>
            <a:r>
              <a:rPr lang="de-CH" sz="24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machen</a:t>
            </a:r>
            <a:r>
              <a:rPr lang="de-CH" sz="2400" spc="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und</a:t>
            </a:r>
            <a:r>
              <a:rPr lang="de-CH" sz="24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den</a:t>
            </a:r>
            <a:r>
              <a:rPr lang="de-CH" sz="2400" spc="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Bedarf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zu</a:t>
            </a:r>
            <a:r>
              <a:rPr lang="de-CH" sz="2400" spc="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wecken.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endParaRPr lang="it-CH" sz="800" spc="-1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Ihr Produkt, ein praxisorientierter Kurs, ist für Betriebe vorerst nicht relevant. </a:t>
            </a:r>
            <a:b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Auch der Nutzen, der generiert werden kann, ist nicht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offensichtlich.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endParaRPr lang="it-CH" sz="80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105000"/>
              <a:buFont typeface="+mj-lt"/>
              <a:buAutoNum type="arabicPeriod"/>
              <a:tabLst>
                <a:tab pos="494030" algn="l"/>
                <a:tab pos="495300" algn="l"/>
              </a:tabLst>
            </a:pP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Sehr viele Betriebe, gerade KMU sind generell mit einem gewissen Misstrauen gegenüber Weiterbildung ausgestattet.</a:t>
            </a:r>
            <a:endParaRPr lang="it-CH" sz="2400" dirty="0"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2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68230" y="660399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Voraussetzungen</a:t>
            </a:r>
            <a:r>
              <a:rPr lang="en-US" sz="4800" b="1" kern="0" spc="-3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für</a:t>
            </a:r>
            <a:r>
              <a:rPr lang="en-US" sz="4800" b="1" kern="0" spc="-4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erfolgreiche</a:t>
            </a:r>
            <a:r>
              <a:rPr lang="en-US" sz="4800" b="1" kern="0" spc="-3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Akquise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371476" y="2444175"/>
            <a:ext cx="11552294" cy="32851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</a:t>
            </a:r>
            <a:r>
              <a:rPr lang="de-CH" sz="2400" spc="24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klar</a:t>
            </a:r>
            <a:r>
              <a:rPr lang="de-CH" sz="2400" spc="23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definiertes</a:t>
            </a:r>
            <a:r>
              <a:rPr lang="de-CH" sz="2400" spc="23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Bildungsprodukt</a:t>
            </a:r>
            <a:r>
              <a:rPr lang="de-CH" sz="2400" spc="2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für</a:t>
            </a:r>
            <a:r>
              <a:rPr lang="de-CH" sz="2400" spc="23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Betriebe</a:t>
            </a:r>
          </a:p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Ein</a:t>
            </a:r>
            <a:r>
              <a:rPr lang="en-US" sz="2400" spc="3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spc="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definiertes</a:t>
            </a:r>
            <a:r>
              <a:rPr lang="en-US" sz="2400" spc="35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spc="-1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Akquisevorgehen</a:t>
            </a:r>
            <a:endParaRPr lang="it-CH" sz="2400" spc="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0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spc="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Int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erne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und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externe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Ressourcen,</a:t>
            </a:r>
            <a:r>
              <a:rPr lang="de-CH" sz="2400" spc="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um</a:t>
            </a:r>
            <a:r>
              <a:rPr lang="de-CH" sz="2400" spc="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Strategie</a:t>
            </a:r>
            <a:r>
              <a:rPr lang="de-CH" sz="24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umzusetzen</a:t>
            </a:r>
            <a:endParaRPr lang="it-CH" sz="2400" spc="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93DE24B-DA11-632E-A889-0A9FD295EC27}"/>
              </a:ext>
            </a:extLst>
          </p:cNvPr>
          <p:cNvSpPr txBox="1">
            <a:spLocks/>
          </p:cNvSpPr>
          <p:nvPr/>
        </p:nvSpPr>
        <p:spPr>
          <a:xfrm>
            <a:off x="268230" y="5185351"/>
            <a:ext cx="7920000" cy="5439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2265"/>
              </a:spcBef>
            </a:pPr>
            <a:r>
              <a:rPr lang="de-CH" sz="1800" spc="-20" dirty="0">
                <a:solidFill>
                  <a:srgbClr val="0088C1"/>
                </a:solidFill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Ziel</a:t>
            </a:r>
            <a:endParaRPr lang="it-CH" sz="1800" dirty="0">
              <a:solidFill>
                <a:srgbClr val="0088C1"/>
              </a:solidFill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algn="l">
              <a:lnSpc>
                <a:spcPts val="1825"/>
              </a:lnSpc>
            </a:pPr>
            <a:r>
              <a:rPr lang="en-US" sz="1800" spc="-10" dirty="0">
                <a:solidFill>
                  <a:srgbClr val="000000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ie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haben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eine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Skizze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für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eine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Konzept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und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wissen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, was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als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nächstes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zu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tun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ist</a:t>
            </a:r>
            <a:r>
              <a:rPr lang="en-US" sz="1800" spc="-10" dirty="0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.</a:t>
            </a:r>
            <a:r>
              <a:rPr lang="it-CH" sz="1800" spc="-10" dirty="0">
                <a:solidFill>
                  <a:srgbClr val="000000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endParaRPr lang="it-CH" sz="18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896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0890410-8C0C-0677-0DFF-75778E9D45CB}"/>
              </a:ext>
            </a:extLst>
          </p:cNvPr>
          <p:cNvSpPr txBox="1">
            <a:spLocks/>
          </p:cNvSpPr>
          <p:nvPr/>
        </p:nvSpPr>
        <p:spPr>
          <a:xfrm>
            <a:off x="268230" y="419037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spcBef>
                <a:spcPts val="1135"/>
              </a:spcBef>
              <a:buClr>
                <a:srgbClr val="0088C1"/>
              </a:buClr>
              <a:buSzPct val="100000"/>
              <a:tabLst>
                <a:tab pos="545465" algn="l"/>
              </a:tabLst>
            </a:pPr>
            <a:r>
              <a:rPr lang="en-US" sz="4800" b="1" kern="0" spc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1. </a:t>
            </a:r>
            <a:r>
              <a:rPr lang="en-US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Was</a:t>
            </a:r>
            <a:r>
              <a:rPr lang="en-US" sz="4800" b="1" kern="0" spc="26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spc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verkaufen</a:t>
            </a:r>
            <a:r>
              <a:rPr lang="en-US" sz="4800" b="1" kern="0" spc="26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spc="-2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Sie?</a:t>
            </a:r>
            <a:endParaRPr lang="it-CH" sz="4800" b="1" kern="0" spc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CAE5C7C2-8BB3-335F-C08F-4716FCD9446D}"/>
              </a:ext>
            </a:extLst>
          </p:cNvPr>
          <p:cNvSpPr txBox="1">
            <a:spLocks/>
          </p:cNvSpPr>
          <p:nvPr/>
        </p:nvSpPr>
        <p:spPr>
          <a:xfrm>
            <a:off x="268230" y="5185351"/>
            <a:ext cx="7920000" cy="5439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2265"/>
              </a:spcBef>
            </a:pPr>
            <a:r>
              <a:rPr lang="de-CH" sz="1800" spc="-20" dirty="0">
                <a:solidFill>
                  <a:srgbClr val="0088C1"/>
                </a:solidFill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Optional</a:t>
            </a:r>
            <a:endParaRPr lang="it-CH" sz="1800" dirty="0">
              <a:solidFill>
                <a:srgbClr val="0088C1"/>
              </a:solidFill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algn="l">
              <a:lnSpc>
                <a:spcPts val="1825"/>
              </a:lnSpc>
            </a:pP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Gruppenarbeit</a:t>
            </a:r>
            <a:r>
              <a:rPr lang="en-US" sz="1800" spc="-10" dirty="0">
                <a:solidFill>
                  <a:srgbClr val="000000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anschliessende</a:t>
            </a:r>
            <a:r>
              <a:rPr lang="it-CH" sz="1800" spc="-10" dirty="0">
                <a:solidFill>
                  <a:srgbClr val="000000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1800" spc="-10" dirty="0" err="1">
                <a:solidFill>
                  <a:srgbClr val="000000"/>
                </a:solidFill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Diskussion</a:t>
            </a:r>
            <a:r>
              <a:rPr lang="it-CH" sz="1800" spc="-10" dirty="0">
                <a:solidFill>
                  <a:srgbClr val="000000"/>
                </a:solidFill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endParaRPr lang="it-CH" sz="18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123E895-085D-BF9D-7714-064FE9B66DE9}"/>
              </a:ext>
            </a:extLst>
          </p:cNvPr>
          <p:cNvSpPr txBox="1">
            <a:spLocks/>
          </p:cNvSpPr>
          <p:nvPr/>
        </p:nvSpPr>
        <p:spPr>
          <a:xfrm>
            <a:off x="268230" y="1801201"/>
            <a:ext cx="11552294" cy="28929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Welche Bildungs-Dienstleistung und welches Vorgehen schlagen Sie den Betrieben vor?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as</a:t>
            </a:r>
            <a:r>
              <a:rPr lang="en-US" sz="2400" spc="3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kostet</a:t>
            </a:r>
            <a:r>
              <a:rPr lang="en-US" sz="2400" spc="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en-US" sz="2400" spc="4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400" spc="-1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Bildungsmassnahme</a:t>
            </a:r>
            <a:r>
              <a:rPr lang="en-US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?</a:t>
            </a:r>
            <a:r>
              <a:rPr lang="it-CH" sz="2400" dirty="0">
                <a:effectLst/>
                <a:latin typeface="Helvetica 47 Light Condensed" pitchFamily="2" charset="0"/>
              </a:rPr>
              <a:t> 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</a:t>
            </a:r>
            <a:r>
              <a:rPr lang="de-CH" sz="24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as</a:t>
            </a:r>
            <a:r>
              <a:rPr lang="de-CH" sz="2400" spc="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sind</a:t>
            </a:r>
            <a:r>
              <a:rPr lang="de-CH" sz="2400" spc="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Ihre</a:t>
            </a:r>
            <a:r>
              <a:rPr lang="de-CH" sz="2400" spc="3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Argumente,</a:t>
            </a:r>
            <a:r>
              <a:rPr lang="de-CH" sz="2400" spc="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um</a:t>
            </a:r>
            <a:r>
              <a:rPr lang="de-CH" sz="2400" spc="4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de-CH" sz="2400" spc="3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Betriebe</a:t>
            </a:r>
            <a:r>
              <a:rPr lang="de-CH" sz="2400" spc="3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zu</a:t>
            </a:r>
            <a:r>
              <a:rPr lang="de-CH" sz="2400" spc="3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überzeugen</a:t>
            </a:r>
            <a:r>
              <a:rPr lang="de-CH" sz="2400" spc="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(USPs)?</a:t>
            </a: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Was ist der Nutzen für den Betrieb? Was ist der Nutzen für die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Mitarbeitenden?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376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0890410-8C0C-0677-0DFF-75778E9D45CB}"/>
              </a:ext>
            </a:extLst>
          </p:cNvPr>
          <p:cNvSpPr txBox="1">
            <a:spLocks/>
          </p:cNvSpPr>
          <p:nvPr/>
        </p:nvSpPr>
        <p:spPr>
          <a:xfrm>
            <a:off x="268230" y="485538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135"/>
              </a:spcBef>
              <a:buClr>
                <a:srgbClr val="0088C1"/>
              </a:buClr>
              <a:buSzPct val="100000"/>
              <a:tabLst>
                <a:tab pos="545465" algn="l"/>
              </a:tabLst>
            </a:pPr>
            <a:r>
              <a:rPr lang="en-US" sz="4800" b="1" kern="0" dirty="0">
                <a:solidFill>
                  <a:srgbClr val="0088C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2. </a:t>
            </a:r>
            <a:r>
              <a:rPr lang="en-US" sz="4800" b="1" kern="0" dirty="0" err="1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</a:t>
            </a:r>
            <a:r>
              <a:rPr lang="en-US" sz="4800" b="1" kern="0" spc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orgehen</a:t>
            </a:r>
            <a:r>
              <a:rPr lang="en-US" sz="4800" b="1" kern="0" spc="-2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spc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beim</a:t>
            </a:r>
            <a:r>
              <a:rPr lang="en-US" sz="4800" b="1" kern="0" spc="-2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Verkauf</a:t>
            </a:r>
            <a:endParaRPr lang="it-CH" sz="4800" b="1" kern="0" spc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123E895-085D-BF9D-7714-064FE9B66DE9}"/>
              </a:ext>
            </a:extLst>
          </p:cNvPr>
          <p:cNvSpPr txBox="1">
            <a:spLocks/>
          </p:cNvSpPr>
          <p:nvPr/>
        </p:nvSpPr>
        <p:spPr>
          <a:xfrm>
            <a:off x="268230" y="1833922"/>
            <a:ext cx="11552294" cy="36224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 welchen Branchen gibt es viele Beschäftigte mit geringen</a:t>
            </a:r>
            <a:r>
              <a:rPr lang="de-CH" sz="2400" spc="2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Grundkompetenzen?</a:t>
            </a: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elche Betriebe in welchen Branchen gehören zu Ihrem Netzwerk </a:t>
            </a:r>
            <a:b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(Zugang</a:t>
            </a:r>
            <a:r>
              <a:rPr lang="de-CH" sz="2400" spc="2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über</a:t>
            </a:r>
            <a:r>
              <a:rPr lang="de-CH" sz="2400" spc="2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andere</a:t>
            </a:r>
            <a:r>
              <a:rPr lang="de-CH" sz="2400" spc="2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Dienstleistungen</a:t>
            </a:r>
            <a:r>
              <a:rPr lang="de-CH" sz="2400" spc="2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oder</a:t>
            </a:r>
            <a:r>
              <a:rPr lang="de-CH" sz="2400" spc="2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Produkte)?</a:t>
            </a: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</a:t>
            </a:r>
            <a:r>
              <a:rPr lang="de-CH" sz="2400" dirty="0" err="1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ie</a:t>
            </a:r>
            <a:r>
              <a:rPr lang="de-CH" sz="2400" spc="-4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wählen</a:t>
            </a:r>
            <a:r>
              <a:rPr lang="de-CH" sz="2400" spc="-4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Sie</a:t>
            </a:r>
            <a:r>
              <a:rPr lang="de-CH" sz="2400" spc="-4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die</a:t>
            </a:r>
            <a:r>
              <a:rPr lang="de-CH" sz="2400" spc="-4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Betriebe</a:t>
            </a:r>
            <a:r>
              <a:rPr lang="de-CH" sz="2400" spc="-4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spc="-2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aus?</a:t>
            </a:r>
            <a:endParaRPr lang="de-CH" sz="2400" spc="-1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Wo</a:t>
            </a:r>
            <a:r>
              <a:rPr lang="de-CH" sz="2400" spc="16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können</a:t>
            </a:r>
            <a:r>
              <a:rPr lang="de-CH" sz="2400" spc="15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Sie</a:t>
            </a:r>
            <a:r>
              <a:rPr lang="de-CH" sz="2400" spc="16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für</a:t>
            </a:r>
            <a:r>
              <a:rPr lang="de-CH" sz="2400" spc="14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die</a:t>
            </a:r>
            <a:r>
              <a:rPr lang="de-CH" sz="2400" spc="16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Türöffnung</a:t>
            </a:r>
            <a:r>
              <a:rPr lang="de-CH" sz="2400" spc="155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Unterstützung</a:t>
            </a:r>
            <a:r>
              <a:rPr lang="de-CH" sz="2400" spc="16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finden?</a:t>
            </a: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it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</a:t>
            </a:r>
            <a:r>
              <a:rPr lang="de-CH" sz="2400" dirty="0" err="1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ie</a:t>
            </a:r>
            <a:r>
              <a:rPr lang="de-CH" sz="2400" spc="12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gehen</a:t>
            </a:r>
            <a:r>
              <a:rPr lang="de-CH" sz="2400" spc="1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Sie</a:t>
            </a:r>
            <a:r>
              <a:rPr lang="de-CH" sz="2400" spc="12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konkret</a:t>
            </a:r>
            <a:r>
              <a:rPr lang="de-CH" sz="2400" spc="1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vor</a:t>
            </a:r>
            <a:r>
              <a:rPr lang="de-CH" sz="2400" spc="1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(wichtigste</a:t>
            </a:r>
            <a:r>
              <a:rPr lang="de-CH" sz="2400" spc="12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Schritte)?</a:t>
            </a: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855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C0890410-8C0C-0677-0DFF-75778E9D45CB}"/>
              </a:ext>
            </a:extLst>
          </p:cNvPr>
          <p:cNvSpPr txBox="1">
            <a:spLocks/>
          </p:cNvSpPr>
          <p:nvPr/>
        </p:nvSpPr>
        <p:spPr>
          <a:xfrm>
            <a:off x="268230" y="674868"/>
            <a:ext cx="11449050" cy="11754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rgbClr val="0088C1"/>
              </a:buClr>
              <a:buSzPct val="100000"/>
              <a:tabLst>
                <a:tab pos="545465" algn="l"/>
              </a:tabLst>
            </a:pPr>
            <a:r>
              <a:rPr lang="en-US" sz="4800" b="1" kern="0" dirty="0">
                <a:solidFill>
                  <a:srgbClr val="0088C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3. </a:t>
            </a:r>
            <a:r>
              <a:rPr lang="en-US" sz="4800" b="1" kern="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</a:t>
            </a:r>
            <a:r>
              <a:rPr lang="de-CH" sz="4800" b="1" kern="0" spc="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as</a:t>
            </a:r>
            <a:r>
              <a:rPr lang="de-CH" sz="4800" b="1" kern="0" spc="20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brauchen</a:t>
            </a:r>
            <a:r>
              <a:rPr lang="de-CH" sz="4800" b="1" kern="0" spc="2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Sie</a:t>
            </a:r>
            <a:r>
              <a:rPr lang="de-CH" sz="4800" b="1" kern="0" spc="205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um</a:t>
            </a:r>
            <a:r>
              <a:rPr lang="de-CH" sz="4800" b="1" kern="0" spc="2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erfolgreich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rgbClr val="0088C1"/>
              </a:buClr>
              <a:buSzPct val="100000"/>
              <a:tabLst>
                <a:tab pos="631825" algn="l"/>
              </a:tabLst>
            </a:pPr>
            <a:r>
              <a:rPr lang="de-CH" sz="4800" b="1" kern="0" spc="21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	</a:t>
            </a:r>
            <a:r>
              <a:rPr lang="de-CH" sz="4800" b="1" kern="0" spc="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zu</a:t>
            </a:r>
            <a:r>
              <a:rPr lang="de-CH" sz="4800" b="1" kern="0" spc="2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de-CH" sz="4800" b="1" kern="0" spc="-10" dirty="0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sein?</a:t>
            </a:r>
            <a:endParaRPr lang="it-CH" sz="4800" b="1" kern="0" spc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123E895-085D-BF9D-7714-064FE9B66DE9}"/>
              </a:ext>
            </a:extLst>
          </p:cNvPr>
          <p:cNvSpPr txBox="1">
            <a:spLocks/>
          </p:cNvSpPr>
          <p:nvPr/>
        </p:nvSpPr>
        <p:spPr>
          <a:xfrm>
            <a:off x="268230" y="2387965"/>
            <a:ext cx="11552294" cy="36224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elche</a:t>
            </a:r>
            <a:r>
              <a:rPr lang="de-CH" sz="2400" spc="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Ressourcen</a:t>
            </a:r>
            <a:r>
              <a:rPr lang="de-CH" sz="2400" spc="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brauchen</a:t>
            </a:r>
            <a:r>
              <a:rPr lang="de-CH" sz="2400" spc="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Sie</a:t>
            </a:r>
            <a:r>
              <a:rPr lang="de-CH" sz="2400" spc="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intern?</a:t>
            </a:r>
            <a:endParaRPr lang="it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Welche</a:t>
            </a:r>
            <a:r>
              <a:rPr lang="de-CH" sz="2400" spc="19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externe</a:t>
            </a:r>
            <a:r>
              <a:rPr lang="de-CH" sz="2400" spc="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Unterstützung</a:t>
            </a:r>
            <a:r>
              <a:rPr lang="de-CH" sz="2400" spc="19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brauchen</a:t>
            </a:r>
            <a:r>
              <a:rPr lang="de-CH" sz="2400" spc="19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Sie/haben</a:t>
            </a:r>
            <a:r>
              <a:rPr lang="de-CH" sz="2400" spc="19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Sie?</a:t>
            </a:r>
            <a:endParaRPr lang="it-CH" sz="2400" spc="-2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342900" indent="-342900" algn="l">
              <a:spcBef>
                <a:spcPts val="800"/>
              </a:spcBef>
              <a:buClr>
                <a:srgbClr val="0088C1"/>
              </a:buClr>
              <a:buSzPct val="80000"/>
              <a:buFont typeface="Wingdings" pitchFamily="2" charset="2"/>
              <a:buChar char="§"/>
              <a:tabLst>
                <a:tab pos="494030" algn="l"/>
                <a:tab pos="495300" algn="l"/>
              </a:tabLst>
            </a:pP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Was muss</a:t>
            </a:r>
            <a:r>
              <a:rPr lang="de-CH" sz="2400" spc="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passieren, damit</a:t>
            </a:r>
            <a:r>
              <a:rPr lang="de-CH" sz="2400" spc="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Sie</a:t>
            </a:r>
            <a:r>
              <a:rPr lang="de-CH" sz="24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20" dirty="0"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hre</a:t>
            </a:r>
            <a:r>
              <a:rPr lang="de-CH" sz="24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Strategie</a:t>
            </a:r>
            <a:r>
              <a:rPr lang="de-CH" sz="24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umsetzen</a:t>
            </a:r>
            <a:r>
              <a:rPr lang="de-CH" sz="2400" spc="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4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können?</a:t>
            </a:r>
            <a:endParaRPr lang="it-CH" sz="24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657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">
            <a:extLst>
              <a:ext uri="{FF2B5EF4-FFF2-40B4-BE49-F238E27FC236}">
                <a16:creationId xmlns:a16="http://schemas.microsoft.com/office/drawing/2014/main" id="{C75D3520-1FB5-784F-35F9-6EE9BF2356BE}"/>
              </a:ext>
            </a:extLst>
          </p:cNvPr>
          <p:cNvSpPr txBox="1">
            <a:spLocks/>
          </p:cNvSpPr>
          <p:nvPr/>
        </p:nvSpPr>
        <p:spPr>
          <a:xfrm>
            <a:off x="270000" y="153030"/>
            <a:ext cx="11449050" cy="936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4140" algn="l">
              <a:spcBef>
                <a:spcPts val="1135"/>
              </a:spcBef>
            </a:pPr>
            <a:r>
              <a:rPr lang="en-US" sz="4800" b="1" kern="0" spc="-10" dirty="0" err="1"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Erfolgsfaktoren</a:t>
            </a:r>
            <a:endParaRPr lang="it-CH" sz="4800" b="1" kern="0" dirty="0">
              <a:effectLst/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58E11E1-C0E3-2D7A-5070-9284C6C19674}"/>
              </a:ext>
            </a:extLst>
          </p:cNvPr>
          <p:cNvSpPr txBox="1">
            <a:spLocks/>
          </p:cNvSpPr>
          <p:nvPr/>
        </p:nvSpPr>
        <p:spPr>
          <a:xfrm>
            <a:off x="218378" y="1364414"/>
            <a:ext cx="11552294" cy="44616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57480" algn="l">
              <a:spcBef>
                <a:spcPts val="2090"/>
              </a:spcBef>
              <a:spcAft>
                <a:spcPts val="0"/>
              </a:spcAft>
            </a:pP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Auswahl</a:t>
            </a:r>
            <a:r>
              <a:rPr lang="en-US" sz="2200" b="1" spc="15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der</a:t>
            </a:r>
            <a:r>
              <a:rPr lang="en-US" sz="2200" b="1" spc="14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möglichen</a:t>
            </a:r>
            <a:r>
              <a:rPr lang="en-US" sz="2200" b="1" spc="15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spc="-1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Betriebe</a:t>
            </a:r>
            <a:endParaRPr lang="it-CH" sz="2200" b="1" spc="-10" dirty="0">
              <a:solidFill>
                <a:srgbClr val="0088C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spcBef>
                <a:spcPts val="600"/>
              </a:spcBef>
              <a:spcAft>
                <a:spcPts val="0"/>
              </a:spcAft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Warum</a:t>
            </a:r>
            <a:r>
              <a:rPr lang="de-CH" sz="2200" spc="3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sollte</a:t>
            </a:r>
            <a:r>
              <a:rPr lang="de-CH" sz="22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sich</a:t>
            </a:r>
            <a:r>
              <a:rPr lang="de-CH" sz="2200" spc="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ein</a:t>
            </a:r>
            <a:r>
              <a:rPr lang="de-CH" sz="2200" spc="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</a:t>
            </a:r>
            <a:r>
              <a:rPr lang="de-CH" sz="2200" spc="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für</a:t>
            </a:r>
            <a:r>
              <a:rPr lang="de-CH" sz="22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de-CH" sz="22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Förderung</a:t>
            </a:r>
            <a:r>
              <a:rPr lang="de-CH" sz="22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der</a:t>
            </a:r>
            <a:r>
              <a:rPr lang="de-CH" sz="2200" spc="2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Grundkompetenzen</a:t>
            </a:r>
            <a:r>
              <a:rPr lang="de-CH" sz="2200" spc="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interessieren?</a:t>
            </a:r>
            <a:endParaRPr lang="it-CH" sz="2200" spc="-1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500380" indent="-342900" algn="l">
              <a:spcBef>
                <a:spcPts val="600"/>
              </a:spcBef>
              <a:spcAft>
                <a:spcPts val="0"/>
              </a:spcAft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Betriebliche</a:t>
            </a:r>
            <a:r>
              <a:rPr lang="en-US" sz="2200" spc="17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Zielgruppe</a:t>
            </a:r>
            <a:r>
              <a:rPr lang="en-US" sz="2200" spc="17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sorgfältig</a:t>
            </a:r>
            <a:r>
              <a:rPr lang="en-US" sz="2200" spc="17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spc="-1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definieren</a:t>
            </a:r>
            <a:endParaRPr lang="it-CH" sz="22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10"/>
              </a:spcBef>
            </a:pPr>
            <a:r>
              <a:rPr lang="en-US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2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/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Mit</a:t>
            </a:r>
            <a:r>
              <a:rPr lang="en-US" sz="2200" b="1" spc="55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den</a:t>
            </a:r>
            <a:r>
              <a:rPr lang="en-US" sz="2200" b="1" spc="6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richtigen</a:t>
            </a:r>
            <a:r>
              <a:rPr lang="en-US" sz="2200" b="1" spc="6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Leuten</a:t>
            </a:r>
            <a:r>
              <a:rPr lang="en-US" sz="2200" b="1" spc="6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spc="-2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reden</a:t>
            </a:r>
            <a:endParaRPr lang="it-CH" sz="2200" b="1" spc="-20" dirty="0">
              <a:solidFill>
                <a:srgbClr val="0088C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Die</a:t>
            </a:r>
            <a:r>
              <a:rPr lang="de-CH" sz="2200" spc="6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richtige</a:t>
            </a:r>
            <a:r>
              <a:rPr lang="de-CH" sz="22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Ansprechperson</a:t>
            </a:r>
            <a:r>
              <a:rPr lang="de-CH" sz="22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im</a:t>
            </a:r>
            <a:r>
              <a:rPr lang="de-CH" sz="2200" spc="7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</a:t>
            </a:r>
            <a:r>
              <a:rPr lang="de-CH" sz="22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finden</a:t>
            </a:r>
            <a:r>
              <a:rPr lang="de-CH" sz="22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(Engagement</a:t>
            </a:r>
            <a:r>
              <a:rPr lang="de-CH" sz="2200" spc="5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und</a:t>
            </a:r>
            <a:r>
              <a:rPr lang="de-CH" sz="2200" spc="6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Entscheidungsposition)</a:t>
            </a:r>
            <a:endParaRPr lang="it-CH" sz="2200" spc="-10" dirty="0"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500380" indent="-342900" algn="l"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Offenheit</a:t>
            </a:r>
            <a:r>
              <a:rPr lang="de-CH" sz="2200" spc="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für</a:t>
            </a:r>
            <a:r>
              <a:rPr lang="de-CH" sz="2200" spc="9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das</a:t>
            </a:r>
            <a:r>
              <a:rPr lang="de-CH" sz="2200" spc="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Thema</a:t>
            </a:r>
            <a:r>
              <a:rPr lang="de-CH" sz="2200" spc="9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Lernen</a:t>
            </a:r>
            <a:r>
              <a:rPr lang="de-CH" sz="2200" spc="1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zentral</a:t>
            </a:r>
            <a:r>
              <a:rPr lang="de-CH" sz="2200" spc="8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(keine</a:t>
            </a:r>
            <a:r>
              <a:rPr lang="de-CH" sz="2200" spc="9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Zeit</a:t>
            </a:r>
            <a:r>
              <a:rPr lang="de-CH" sz="2200" spc="9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mit</a:t>
            </a:r>
            <a:r>
              <a:rPr lang="de-CH" sz="2200" spc="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negativen</a:t>
            </a:r>
            <a:r>
              <a:rPr lang="de-CH" sz="2200" spc="1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Leuten</a:t>
            </a:r>
            <a:r>
              <a:rPr lang="de-CH" sz="2200" spc="1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verschwenden)</a:t>
            </a:r>
            <a:endParaRPr lang="it-CH" sz="22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algn="l">
              <a:spcBef>
                <a:spcPts val="50"/>
              </a:spcBef>
            </a:pP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 </a:t>
            </a:r>
            <a:endParaRPr lang="it-CH" sz="22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57480" algn="l"/>
            <a:r>
              <a:rPr lang="en-US" sz="2200" b="1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Türöffner</a:t>
            </a:r>
            <a:r>
              <a:rPr lang="en-US" sz="2200" b="1" spc="16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</a:t>
            </a:r>
            <a:r>
              <a:rPr lang="en-US" sz="2200" b="1" spc="-10" dirty="0" err="1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finden</a:t>
            </a:r>
            <a:endParaRPr lang="it-CH" sz="2200" b="1" spc="-10" dirty="0">
              <a:solidFill>
                <a:srgbClr val="0088C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500380" indent="-342900" algn="l"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Netzwerke</a:t>
            </a:r>
            <a:r>
              <a:rPr lang="de-CH" sz="2200" spc="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nutzen</a:t>
            </a:r>
            <a:r>
              <a:rPr lang="de-CH" sz="2200" spc="12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(Branchen-</a:t>
            </a:r>
            <a:r>
              <a:rPr lang="de-CH" sz="2200" spc="1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und</a:t>
            </a:r>
            <a:r>
              <a:rPr lang="de-CH" sz="2200" spc="1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de-CH" sz="2200" spc="-1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Berufsverbände)</a:t>
            </a:r>
          </a:p>
          <a:p>
            <a:pPr marL="1076400" indent="-342900" algn="l"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Persönliche</a:t>
            </a:r>
            <a:r>
              <a:rPr lang="en-US" sz="2200" spc="9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Kontakte</a:t>
            </a:r>
            <a:r>
              <a:rPr lang="en-US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,</a:t>
            </a:r>
            <a:r>
              <a:rPr lang="en-US" sz="2200" spc="8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Kontakte</a:t>
            </a:r>
            <a:r>
              <a:rPr lang="en-US" sz="2200" spc="9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von</a:t>
            </a:r>
            <a:r>
              <a:rPr lang="en-US" sz="2200" spc="9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spc="-1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Kontakten</a:t>
            </a:r>
            <a:endParaRPr lang="en-US" sz="2200" spc="-1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  <a:p>
            <a:pPr marL="1076380" indent="-342900" algn="l">
              <a:buClr>
                <a:srgbClr val="0088C1"/>
              </a:buClr>
              <a:buSzPct val="80000"/>
              <a:buFont typeface="Wingdings" pitchFamily="2" charset="2"/>
              <a:buChar char="§"/>
            </a:pP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Ziel</a:t>
            </a:r>
            <a:r>
              <a:rPr lang="en-US" sz="2200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:</a:t>
            </a:r>
            <a:r>
              <a:rPr lang="en-US" sz="2200" spc="-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persönlicher</a:t>
            </a:r>
            <a:r>
              <a:rPr lang="en-US" sz="2200" spc="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Termin</a:t>
            </a:r>
            <a:r>
              <a:rPr lang="en-US" sz="2200" spc="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im</a:t>
            </a:r>
            <a:r>
              <a:rPr lang="en-US" sz="2200" spc="15" dirty="0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en-US" sz="2200" spc="-10" dirty="0" err="1">
                <a:effectLst/>
                <a:latin typeface="Helvetica 47 Light Condensed" pitchFamily="2" charset="0"/>
                <a:ea typeface="Arial Narrow" panose="020B0604020202020204" pitchFamily="34" charset="0"/>
                <a:cs typeface="Arial Narrow" panose="020B0604020202020204" pitchFamily="34" charset="0"/>
              </a:rPr>
              <a:t>Betrieb</a:t>
            </a:r>
            <a:endParaRPr lang="it-CH" sz="2200" dirty="0">
              <a:effectLst/>
              <a:latin typeface="Helvetica 47 Light Condensed" pitchFamily="2" charset="0"/>
              <a:ea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87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Microsoft Office PowerPoint</Application>
  <PresentationFormat>Breitbild</PresentationFormat>
  <Paragraphs>102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Calibri</vt:lpstr>
      <vt:lpstr>Helvetica 47 Light Condensed</vt:lpstr>
      <vt:lpstr>Helvetica Neue Condensed</vt:lpstr>
      <vt:lpstr>Wingdings</vt:lpstr>
      <vt:lpstr>Tema di Office</vt:lpstr>
      <vt:lpstr>1_Tema di Office</vt:lpstr>
      <vt:lpstr>PowerPoint-Präsentation</vt:lpstr>
      <vt:lpstr>PowerPoint-Präsentation</vt:lpstr>
      <vt:lpstr>PowerPoint-Präsentation</vt:lpstr>
      <vt:lpstr>Herausforderungen bei der Kontaktaufnahme mit Betrieben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Jannuzzi</dc:creator>
  <cp:lastModifiedBy>Pascale Mencaccini</cp:lastModifiedBy>
  <cp:revision>14</cp:revision>
  <dcterms:created xsi:type="dcterms:W3CDTF">2022-09-08T09:15:16Z</dcterms:created>
  <dcterms:modified xsi:type="dcterms:W3CDTF">2022-12-01T11:58:32Z</dcterms:modified>
</cp:coreProperties>
</file>